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8" r:id="rId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4"/>
    <p:restoredTop sz="79932"/>
  </p:normalViewPr>
  <p:slideViewPr>
    <p:cSldViewPr snapToGrid="0" snapToObjects="1">
      <p:cViewPr varScale="1">
        <p:scale>
          <a:sx n="50" d="100"/>
          <a:sy n="50" d="100"/>
        </p:scale>
        <p:origin x="205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App Creates Instance of SDK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SDK Creates Instance of </a:t>
            </a:r>
            <a:r>
              <a:rPr lang="en-US" dirty="0" err="1"/>
              <a:t>CBCentralManager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CBCentralManager</a:t>
            </a:r>
            <a:r>
              <a:rPr lang="en-US" dirty="0"/>
              <a:t> Calls </a:t>
            </a:r>
            <a:r>
              <a:rPr lang="en-US" dirty="0" err="1"/>
              <a:t>CBCentralManagerDelegate.centralManagerDidUpdateState</a:t>
            </a:r>
            <a:r>
              <a:rPr lang="en-US" dirty="0"/>
              <a:t>(_:)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SDK calls </a:t>
            </a:r>
            <a:r>
              <a:rPr lang="en-US" dirty="0" err="1"/>
              <a:t>CBCentralManager.scanForPeripherals</a:t>
            </a:r>
            <a:r>
              <a:rPr lang="en-US" dirty="0"/>
              <a:t>(</a:t>
            </a:r>
            <a:r>
              <a:rPr lang="en-US" dirty="0" err="1"/>
              <a:t>withServices</a:t>
            </a:r>
            <a:r>
              <a:rPr lang="en-US" dirty="0">
                <a:sym typeface="Wingdings" pitchFamily="2" charset="2"/>
              </a:rPr>
              <a:t>:,options:)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Core Bluetooth Starts Scanning for Advertising Peripherals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Peripheral is Discovered by Core Bluetooth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Core Bluetooth </a:t>
            </a:r>
            <a:r>
              <a:rPr lang="en-US" dirty="0" err="1"/>
              <a:t>CBCentralManager</a:t>
            </a:r>
            <a:r>
              <a:rPr lang="en-US" dirty="0"/>
              <a:t> calls </a:t>
            </a:r>
            <a:r>
              <a:rPr lang="en-US" dirty="0" err="1"/>
              <a:t>CBCentralManagerDelegate.centralManager</a:t>
            </a:r>
            <a:r>
              <a:rPr lang="en-US" dirty="0"/>
              <a:t>(_:,</a:t>
            </a:r>
            <a:r>
              <a:rPr lang="en-US" dirty="0" err="1"/>
              <a:t>didDiscover</a:t>
            </a:r>
            <a:r>
              <a:rPr lang="en-US" dirty="0"/>
              <a:t>:,</a:t>
            </a:r>
            <a:r>
              <a:rPr lang="en-US" dirty="0" err="1"/>
              <a:t>advertisementData</a:t>
            </a:r>
            <a:r>
              <a:rPr lang="en-US" dirty="0"/>
              <a:t>:,</a:t>
            </a:r>
            <a:r>
              <a:rPr lang="en-US" dirty="0" err="1"/>
              <a:t>rssi</a:t>
            </a:r>
            <a:r>
              <a:rPr lang="en-US" dirty="0"/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SDK Calls </a:t>
            </a:r>
            <a:r>
              <a:rPr lang="en-US" dirty="0" err="1"/>
              <a:t>CBCentralManager.connect</a:t>
            </a:r>
            <a:r>
              <a:rPr lang="en-US" dirty="0"/>
              <a:t>(_:,options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Core Bluetooth Connects to Peripheral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Peripheral Accepts Connection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sym typeface="Wingdings" pitchFamily="2" charset="2"/>
              </a:rPr>
              <a:t>CBCentralManager</a:t>
            </a:r>
            <a:r>
              <a:rPr lang="en-US" dirty="0">
                <a:sym typeface="Wingdings" pitchFamily="2" charset="2"/>
              </a:rPr>
              <a:t> Calls </a:t>
            </a:r>
            <a:r>
              <a:rPr lang="en-US" dirty="0" err="1">
                <a:sym typeface="Wingdings" pitchFamily="2" charset="2"/>
              </a:rPr>
              <a:t>CBCentralManagerDelegate.centralManager</a:t>
            </a:r>
            <a:r>
              <a:rPr lang="en-US" dirty="0">
                <a:sym typeface="Wingdings" pitchFamily="2" charset="2"/>
              </a:rPr>
              <a:t>(_:,</a:t>
            </a:r>
            <a:r>
              <a:rPr lang="en-US" dirty="0" err="1">
                <a:sym typeface="Wingdings" pitchFamily="2" charset="2"/>
              </a:rPr>
              <a:t>didConnect</a:t>
            </a:r>
            <a:r>
              <a:rPr lang="en-US" dirty="0">
                <a:sym typeface="Wingdings" pitchFamily="2" charset="2"/>
              </a:rPr>
              <a:t>:)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SDK Calls </a:t>
            </a:r>
            <a:r>
              <a:rPr lang="en-US" dirty="0" err="1">
                <a:sym typeface="Wingdings" pitchFamily="2" charset="2"/>
              </a:rPr>
              <a:t>CBPeripheral.discoverServices</a:t>
            </a:r>
            <a:r>
              <a:rPr lang="en-US" dirty="0">
                <a:sym typeface="Wingdings" pitchFamily="2" charset="2"/>
              </a:rPr>
              <a:t>(_:)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771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4E2202AF-1A7B-E74D-B8E8-AC5A46C0B3D3}"/>
              </a:ext>
            </a:extLst>
          </p:cNvPr>
          <p:cNvSpPr/>
          <p:nvPr/>
        </p:nvSpPr>
        <p:spPr>
          <a:xfrm>
            <a:off x="21870863" y="335902"/>
            <a:ext cx="2090149" cy="131561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1716FF7-99E1-4A4D-B586-71364C667585}"/>
              </a:ext>
            </a:extLst>
          </p:cNvPr>
          <p:cNvSpPr/>
          <p:nvPr/>
        </p:nvSpPr>
        <p:spPr>
          <a:xfrm>
            <a:off x="13320944" y="333254"/>
            <a:ext cx="6130943" cy="131561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A1D63C-9305-BA43-929B-4AC97C2AD5B7}"/>
              </a:ext>
            </a:extLst>
          </p:cNvPr>
          <p:cNvSpPr/>
          <p:nvPr/>
        </p:nvSpPr>
        <p:spPr>
          <a:xfrm>
            <a:off x="2723094" y="335902"/>
            <a:ext cx="9518665" cy="131561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B4EF68D-4268-5742-8C65-EB7424F58AEE}"/>
              </a:ext>
            </a:extLst>
          </p:cNvPr>
          <p:cNvSpPr/>
          <p:nvPr/>
        </p:nvSpPr>
        <p:spPr>
          <a:xfrm>
            <a:off x="559837" y="335902"/>
            <a:ext cx="1828800" cy="131561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3" name="Picture 2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510BD629-5E41-B34E-8090-7B0B7136B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562215"/>
            <a:ext cx="1346835" cy="1346835"/>
          </a:xfrm>
          <a:prstGeom prst="rect">
            <a:avLst/>
          </a:prstGeom>
        </p:spPr>
      </p:pic>
      <p:pic>
        <p:nvPicPr>
          <p:cNvPr id="9" name="Picture 8" descr="A picture containing ball, light&#10;&#10;Description automatically generated">
            <a:extLst>
              <a:ext uri="{FF2B5EF4-FFF2-40B4-BE49-F238E27FC236}">
                <a16:creationId xmlns:a16="http://schemas.microsoft.com/office/drawing/2014/main" id="{FA84EEB9-A8CE-194D-A706-AD62E0EBE2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7065" y="562215"/>
            <a:ext cx="1346835" cy="1346835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919B4C04-CE59-4D42-819F-558A48CE2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735" y="562215"/>
            <a:ext cx="881720" cy="1346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138AA3-9560-1D40-85FE-DC6FD98E40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6578" y="562215"/>
            <a:ext cx="1346835" cy="1346835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ED52D805-054E-2C43-925E-1D95628BECD0}"/>
              </a:ext>
            </a:extLst>
          </p:cNvPr>
          <p:cNvGrpSpPr/>
          <p:nvPr/>
        </p:nvGrpSpPr>
        <p:grpSpPr>
          <a:xfrm>
            <a:off x="1473517" y="2579546"/>
            <a:ext cx="21416962" cy="10956962"/>
            <a:chOff x="1473517" y="2579546"/>
            <a:chExt cx="21416962" cy="10756109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D9FC206-CA61-BD40-ABC2-AFC87D0340FB}"/>
                </a:ext>
              </a:extLst>
            </p:cNvPr>
            <p:cNvCxnSpPr>
              <a:cxnSpLocks/>
            </p:cNvCxnSpPr>
            <p:nvPr/>
          </p:nvCxnSpPr>
          <p:spPr>
            <a:xfrm>
              <a:off x="1473517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31E31A1-836D-9F49-9617-364B609CE553}"/>
                </a:ext>
              </a:extLst>
            </p:cNvPr>
            <p:cNvCxnSpPr>
              <a:cxnSpLocks/>
            </p:cNvCxnSpPr>
            <p:nvPr/>
          </p:nvCxnSpPr>
          <p:spPr>
            <a:xfrm>
              <a:off x="5090810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592A5BD-EB0D-5A47-8FE1-AAAFEBAEC6DD}"/>
                </a:ext>
              </a:extLst>
            </p:cNvPr>
            <p:cNvCxnSpPr>
              <a:cxnSpLocks/>
            </p:cNvCxnSpPr>
            <p:nvPr/>
          </p:nvCxnSpPr>
          <p:spPr>
            <a:xfrm>
              <a:off x="10176075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9F0098D-2B14-D244-9582-CFDAEEE565E9}"/>
                </a:ext>
              </a:extLst>
            </p:cNvPr>
            <p:cNvCxnSpPr>
              <a:cxnSpLocks/>
            </p:cNvCxnSpPr>
            <p:nvPr/>
          </p:nvCxnSpPr>
          <p:spPr>
            <a:xfrm>
              <a:off x="14494214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6C60655-695B-0543-9D9B-6392372BE0A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3288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8D9F02B-1874-DF42-AFB3-69F3E56344C6}"/>
                </a:ext>
              </a:extLst>
            </p:cNvPr>
            <p:cNvCxnSpPr>
              <a:cxnSpLocks/>
            </p:cNvCxnSpPr>
            <p:nvPr/>
          </p:nvCxnSpPr>
          <p:spPr>
            <a:xfrm>
              <a:off x="22890479" y="2579546"/>
              <a:ext cx="0" cy="10756109"/>
            </a:xfrm>
            <a:prstGeom prst="straightConnector1">
              <a:avLst/>
            </a:prstGeom>
            <a:noFill/>
            <a:ln w="38100" cap="flat">
              <a:solidFill>
                <a:schemeClr val="accent1">
                  <a:lumMod val="50000"/>
                </a:schemeClr>
              </a:solidFill>
              <a:prstDash val="sysDash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45B78C2-A674-8B4C-A821-1EE2EFD67C71}"/>
              </a:ext>
            </a:extLst>
          </p:cNvPr>
          <p:cNvSpPr txBox="1"/>
          <p:nvPr/>
        </p:nvSpPr>
        <p:spPr>
          <a:xfrm>
            <a:off x="1124863" y="2330451"/>
            <a:ext cx="697307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699C07-BA27-8F49-B013-4524A5448B84}"/>
              </a:ext>
            </a:extLst>
          </p:cNvPr>
          <p:cNvSpPr txBox="1"/>
          <p:nvPr/>
        </p:nvSpPr>
        <p:spPr>
          <a:xfrm>
            <a:off x="13593956" y="2265803"/>
            <a:ext cx="3080972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184A28-0351-034E-8DB7-C42E530B0659}"/>
              </a:ext>
            </a:extLst>
          </p:cNvPr>
          <p:cNvSpPr txBox="1"/>
          <p:nvPr/>
        </p:nvSpPr>
        <p:spPr>
          <a:xfrm>
            <a:off x="8543413" y="2312894"/>
            <a:ext cx="3552254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A6F7EF-4AE0-2543-988E-0393C5B185E0}"/>
              </a:ext>
            </a:extLst>
          </p:cNvPr>
          <p:cNvSpPr txBox="1"/>
          <p:nvPr/>
        </p:nvSpPr>
        <p:spPr>
          <a:xfrm>
            <a:off x="2976787" y="2312894"/>
            <a:ext cx="450443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CBCentralManagerDelegate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34A39A-0C2B-A34C-A456-7FF99B8E07DA}"/>
              </a:ext>
            </a:extLst>
          </p:cNvPr>
          <p:cNvSpPr txBox="1"/>
          <p:nvPr/>
        </p:nvSpPr>
        <p:spPr>
          <a:xfrm>
            <a:off x="17032615" y="2265803"/>
            <a:ext cx="2128788" cy="4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CBPeripheral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45" name="Picture 4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EFF5868-36D4-234E-9052-0F26D16D29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466" y="515123"/>
            <a:ext cx="1093839" cy="134253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7AFBEA7-7E35-924D-8694-594E1A3F3D22}"/>
              </a:ext>
            </a:extLst>
          </p:cNvPr>
          <p:cNvSpPr txBox="1"/>
          <p:nvPr/>
        </p:nvSpPr>
        <p:spPr>
          <a:xfrm>
            <a:off x="5572590" y="335902"/>
            <a:ext cx="1344920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SDK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DF6921-F8FB-0B43-A6D8-E1AA178C3889}"/>
              </a:ext>
            </a:extLst>
          </p:cNvPr>
          <p:cNvSpPr txBox="1"/>
          <p:nvPr/>
        </p:nvSpPr>
        <p:spPr>
          <a:xfrm>
            <a:off x="14185946" y="344210"/>
            <a:ext cx="4866717" cy="12336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Core          Bluetooth</a:t>
            </a: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C96833C2-B060-FB4E-97C3-0C3677CC181A}"/>
              </a:ext>
            </a:extLst>
          </p:cNvPr>
          <p:cNvSpPr/>
          <p:nvPr/>
        </p:nvSpPr>
        <p:spPr>
          <a:xfrm>
            <a:off x="1493520" y="2390737"/>
            <a:ext cx="1225702" cy="559837"/>
          </a:xfrm>
          <a:prstGeom prst="rightArrow">
            <a:avLst/>
          </a:prstGeom>
          <a:solidFill>
            <a:schemeClr val="accent3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A5E4592C-E718-CB44-814D-086974F3462B}"/>
              </a:ext>
            </a:extLst>
          </p:cNvPr>
          <p:cNvSpPr/>
          <p:nvPr/>
        </p:nvSpPr>
        <p:spPr>
          <a:xfrm flipH="1">
            <a:off x="5107185" y="4245867"/>
            <a:ext cx="9393403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23E64256-A047-C248-816C-7D008B85A8CD}"/>
              </a:ext>
            </a:extLst>
          </p:cNvPr>
          <p:cNvSpPr/>
          <p:nvPr/>
        </p:nvSpPr>
        <p:spPr>
          <a:xfrm>
            <a:off x="5070809" y="5173432"/>
            <a:ext cx="9413405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B83E1651-6457-884C-8564-DE447105016E}"/>
              </a:ext>
            </a:extLst>
          </p:cNvPr>
          <p:cNvSpPr/>
          <p:nvPr/>
        </p:nvSpPr>
        <p:spPr>
          <a:xfrm flipH="1">
            <a:off x="5107185" y="7956127"/>
            <a:ext cx="9422280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53B2E025-7542-5444-9B1D-4C89C9835FC9}"/>
              </a:ext>
            </a:extLst>
          </p:cNvPr>
          <p:cNvSpPr/>
          <p:nvPr/>
        </p:nvSpPr>
        <p:spPr>
          <a:xfrm>
            <a:off x="5106621" y="8883692"/>
            <a:ext cx="9423407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904AC203-E887-B748-8A30-7B42B9E5C803}"/>
              </a:ext>
            </a:extLst>
          </p:cNvPr>
          <p:cNvSpPr/>
          <p:nvPr/>
        </p:nvSpPr>
        <p:spPr>
          <a:xfrm>
            <a:off x="14484214" y="6100997"/>
            <a:ext cx="7395845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25E17FAE-E527-D742-9135-B85015BF8ECC}"/>
              </a:ext>
            </a:extLst>
          </p:cNvPr>
          <p:cNvSpPr/>
          <p:nvPr/>
        </p:nvSpPr>
        <p:spPr>
          <a:xfrm flipH="1">
            <a:off x="14500588" y="7028562"/>
            <a:ext cx="8410137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A07A2874-4139-5F4D-871F-ADE70303CB1D}"/>
              </a:ext>
            </a:extLst>
          </p:cNvPr>
          <p:cNvSpPr/>
          <p:nvPr/>
        </p:nvSpPr>
        <p:spPr>
          <a:xfrm>
            <a:off x="14517769" y="9811257"/>
            <a:ext cx="8389082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6" name="Right Arrow 55">
            <a:extLst>
              <a:ext uri="{FF2B5EF4-FFF2-40B4-BE49-F238E27FC236}">
                <a16:creationId xmlns:a16="http://schemas.microsoft.com/office/drawing/2014/main" id="{42EA3CC9-DE0B-C741-BDA9-9090A2E532C0}"/>
              </a:ext>
            </a:extLst>
          </p:cNvPr>
          <p:cNvSpPr/>
          <p:nvPr/>
        </p:nvSpPr>
        <p:spPr>
          <a:xfrm flipH="1">
            <a:off x="14516721" y="10738822"/>
            <a:ext cx="8410137" cy="559837"/>
          </a:xfrm>
          <a:prstGeom prst="rightArrow">
            <a:avLst/>
          </a:prstGeom>
          <a:solidFill>
            <a:schemeClr val="accent1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7375E339-20A8-144A-B68A-4F4DF6BEFEF6}"/>
              </a:ext>
            </a:extLst>
          </p:cNvPr>
          <p:cNvSpPr/>
          <p:nvPr/>
        </p:nvSpPr>
        <p:spPr>
          <a:xfrm>
            <a:off x="5070808" y="12593948"/>
            <a:ext cx="12462480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3" name="Right Arrow 62">
            <a:extLst>
              <a:ext uri="{FF2B5EF4-FFF2-40B4-BE49-F238E27FC236}">
                <a16:creationId xmlns:a16="http://schemas.microsoft.com/office/drawing/2014/main" id="{9BA181DA-D25F-0040-BD05-BF632806B19F}"/>
              </a:ext>
            </a:extLst>
          </p:cNvPr>
          <p:cNvSpPr/>
          <p:nvPr/>
        </p:nvSpPr>
        <p:spPr>
          <a:xfrm flipH="1">
            <a:off x="5070808" y="11666387"/>
            <a:ext cx="9423406" cy="559837"/>
          </a:xfrm>
          <a:prstGeom prst="rightArrow">
            <a:avLst/>
          </a:prstGeom>
          <a:solidFill>
            <a:schemeClr val="accent5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7C2B9365-411D-9643-980E-CDAC887F1015}"/>
              </a:ext>
            </a:extLst>
          </p:cNvPr>
          <p:cNvSpPr/>
          <p:nvPr/>
        </p:nvSpPr>
        <p:spPr>
          <a:xfrm>
            <a:off x="5070809" y="3318302"/>
            <a:ext cx="9413406" cy="559837"/>
          </a:xfrm>
          <a:prstGeom prst="rightArrow">
            <a:avLst/>
          </a:prstGeom>
          <a:solidFill>
            <a:schemeClr val="accent4">
              <a:lumMod val="75000"/>
              <a:alpha val="50196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14080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3" grpId="0" animBg="1"/>
      <p:bldP spid="69" grpId="0" animBg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91</Words>
  <Application>Microsoft Macintosh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Helvetica Neue</vt:lpstr>
      <vt:lpstr>Helvetica Neue Medium</vt:lpstr>
      <vt:lpstr>21_BasicWhite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76</cp:revision>
  <dcterms:modified xsi:type="dcterms:W3CDTF">2020-06-01T11:53:47Z</dcterms:modified>
</cp:coreProperties>
</file>